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414" r:id="rId2"/>
    <p:sldId id="477" r:id="rId3"/>
    <p:sldId id="457" r:id="rId4"/>
    <p:sldId id="481" r:id="rId5"/>
    <p:sldId id="482" r:id="rId6"/>
    <p:sldId id="462" r:id="rId7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D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73" d="100"/>
          <a:sy n="73" d="100"/>
        </p:scale>
        <p:origin x="1476" y="7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Tx/>
              <a:buNone/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Tx/>
              <a:buNone/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Tx/>
              <a:buNone/>
              <a:defRPr sz="1200"/>
            </a:lvl1pPr>
          </a:lstStyle>
          <a:p>
            <a:pPr>
              <a:defRPr/>
            </a:pPr>
            <a:fld id="{79695C2E-E5DB-4EB0-B3EF-6AEAFDB68F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4664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119CE3BD-0B5D-48D2-95EC-C894BD50F3AB}" type="slidenum">
              <a:rPr lang="en-US" altLang="zh-CN" smtClean="0"/>
              <a:pPr>
                <a:buFont typeface="Arial" panose="020B0604020202020204" pitchFamily="34" charset="0"/>
                <a:buNone/>
              </a:pPr>
              <a:t>1</a:t>
            </a:fld>
            <a:endParaRPr lang="en-US" altLang="zh-CN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zh-CN" altLang="zh-C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194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6147" name="备注占位符 2"/>
          <p:cNvSpPr>
            <a:spLocks noGrp="1" noChangeArrowheads="1"/>
          </p:cNvSpPr>
          <p:nvPr>
            <p:ph type="body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6148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BB00FACE-61FC-4139-8F37-4D78E533C5A3}" type="slidenum">
              <a:rPr lang="en-US" altLang="zh-CN" smtClean="0"/>
              <a:pPr>
                <a:buFont typeface="Arial" panose="020B0604020202020204" pitchFamily="34" charset="0"/>
                <a:buNone/>
              </a:pPr>
              <a:t>2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534124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8195" name="备注占位符 2"/>
          <p:cNvSpPr>
            <a:spLocks noGrp="1" noChangeArrowheads="1"/>
          </p:cNvSpPr>
          <p:nvPr>
            <p:ph type="body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8196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DF9A837A-875C-4403-AE2A-18B3320ABD7B}" type="slidenum">
              <a:rPr lang="en-US" altLang="zh-CN" smtClean="0"/>
              <a:pPr>
                <a:buFont typeface="Arial" panose="020B0604020202020204" pitchFamily="34" charset="0"/>
                <a:buNone/>
              </a:pPr>
              <a:t>3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010003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0243" name="备注占位符 2"/>
          <p:cNvSpPr>
            <a:spLocks noGrp="1" noChangeArrowheads="1"/>
          </p:cNvSpPr>
          <p:nvPr>
            <p:ph type="body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10244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270DB915-EE4E-4B7E-884D-D2CBA14BC609}" type="slidenum">
              <a:rPr lang="en-US" altLang="zh-CN" smtClean="0"/>
              <a:pPr>
                <a:buFont typeface="Arial" panose="020B0604020202020204" pitchFamily="34" charset="0"/>
                <a:buNone/>
              </a:pPr>
              <a:t>4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4758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2291" name="备注占位符 2"/>
          <p:cNvSpPr>
            <a:spLocks noGrp="1" noChangeArrowheads="1"/>
          </p:cNvSpPr>
          <p:nvPr>
            <p:ph type="body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12292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4DAEAA6C-321C-464F-A8B4-1722C3A62AFD}" type="slidenum">
              <a:rPr lang="en-US" altLang="zh-CN" smtClean="0"/>
              <a:pPr>
                <a:buFont typeface="Arial" panose="020B0604020202020204" pitchFamily="34" charset="0"/>
                <a:buNone/>
              </a:pPr>
              <a:t>5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361007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4339" name="备注占位符 2"/>
          <p:cNvSpPr>
            <a:spLocks noGrp="1" noChangeArrowheads="1"/>
          </p:cNvSpPr>
          <p:nvPr>
            <p:ph type="body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14340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1E16C178-F531-4F48-BB61-41CCFE6249BB}" type="slidenum">
              <a:rPr lang="en-US" altLang="zh-CN" smtClean="0"/>
              <a:pPr>
                <a:buFont typeface="Arial" panose="020B0604020202020204" pitchFamily="34" charset="0"/>
                <a:buNone/>
              </a:pPr>
              <a:t>6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2010884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BE1C2-51E9-4050-A178-08ED37DF0A5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397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F22E6-8B6B-45DC-BD60-C2B68C53C00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2611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E458F-FD4C-46B3-B4DF-59D5D6A9E28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61466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A4C1F-36F1-4349-8C47-DE731A822B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3499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07315-C2D6-493B-B411-250B39CBB00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846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EA44D-C067-42CE-AE48-4E69CD492AE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0785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0BB54-3E21-48CB-98BC-775793F5BCB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907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448FC-F20B-483D-AD56-05E3D045C2E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98093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CE7E1-C807-434C-833C-CE22FF37102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0831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BC0BF-C021-4D34-9005-A54B078D12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79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A6230-E9FC-40B9-92AD-81112E63738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65634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2730E-654F-4754-868F-5D28E097BA7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5796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sz="14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Tx/>
              <a:buNone/>
              <a:defRPr sz="14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Tx/>
              <a:buNone/>
              <a:defRPr sz="1400"/>
            </a:lvl1pPr>
          </a:lstStyle>
          <a:p>
            <a:pPr>
              <a:defRPr/>
            </a:pPr>
            <a:fld id="{D956DCFB-06FD-43FF-8E2E-E5AA4C354FA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1031" name="Picture 7" descr="A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01150" cy="689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79388" y="2133600"/>
            <a:ext cx="9144000" cy="2162175"/>
          </a:xfrm>
        </p:spPr>
        <p:txBody>
          <a:bodyPr/>
          <a:lstStyle/>
          <a:p>
            <a:r>
              <a:rPr lang="zh-CN" altLang="en-US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全国大学英语四、六级考试</a:t>
            </a:r>
            <a:r>
              <a:rPr lang="en-US" altLang="zh-CN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/>
            </a:r>
            <a:br>
              <a:rPr lang="en-US" altLang="zh-CN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（</a:t>
            </a:r>
            <a:r>
              <a:rPr lang="en-US" altLang="zh-CN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CET</a:t>
            </a:r>
            <a:r>
              <a:rPr lang="zh-CN" altLang="en-US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  <a:br>
              <a:rPr lang="zh-CN" altLang="en-US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新版考务管理系统培训会</a:t>
            </a:r>
            <a:r>
              <a:rPr lang="en-US" altLang="zh-CN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/>
            </a:r>
            <a:br>
              <a:rPr lang="en-US" altLang="zh-CN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4800" dirty="0" smtClean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（考生端操作）</a:t>
            </a:r>
          </a:p>
        </p:txBody>
      </p:sp>
      <p:sp>
        <p:nvSpPr>
          <p:cNvPr id="3075" name="文本框 1"/>
          <p:cNvSpPr txBox="1">
            <a:spLocks noChangeArrowheads="1"/>
          </p:cNvSpPr>
          <p:nvPr/>
        </p:nvSpPr>
        <p:spPr bwMode="auto">
          <a:xfrm>
            <a:off x="4402138" y="5445125"/>
            <a:ext cx="6976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800" dirty="0" smtClean="0">
                <a:solidFill>
                  <a:schemeClr val="bg1"/>
                </a:solidFill>
              </a:rPr>
              <a:t>2020</a:t>
            </a:r>
            <a:endParaRPr lang="zh-CN" alt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>
            <a:grpSpLocks/>
          </p:cNvGrpSpPr>
          <p:nvPr/>
        </p:nvGrpSpPr>
        <p:grpSpPr bwMode="auto">
          <a:xfrm>
            <a:off x="611186" y="1671638"/>
            <a:ext cx="1312861" cy="1368425"/>
            <a:chOff x="2771775" y="1662113"/>
            <a:chExt cx="1313245" cy="1368425"/>
          </a:xfrm>
        </p:grpSpPr>
        <p:sp>
          <p:nvSpPr>
            <p:cNvPr id="25" name="圆角矩形 24"/>
            <p:cNvSpPr/>
            <p:nvPr/>
          </p:nvSpPr>
          <p:spPr>
            <a:xfrm>
              <a:off x="2771775" y="1662113"/>
              <a:ext cx="1225908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5172" name="TextBox 17"/>
            <p:cNvSpPr txBox="1">
              <a:spLocks noChangeArrowheads="1"/>
            </p:cNvSpPr>
            <p:nvPr/>
          </p:nvSpPr>
          <p:spPr bwMode="auto">
            <a:xfrm>
              <a:off x="2788032" y="1769820"/>
              <a:ext cx="1296988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 dirty="0">
                  <a:solidFill>
                    <a:schemeClr val="bg1"/>
                  </a:solidFill>
                  <a:latin typeface="Calibri" panose="020F0502020204030204" pitchFamily="34" charset="0"/>
                </a:rPr>
                <a:t>通过前台</a:t>
              </a:r>
              <a:r>
                <a:rPr lang="zh-CN" altLang="en-US" sz="16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注册链接</a:t>
              </a:r>
              <a:r>
                <a:rPr lang="zh-CN" altLang="en-US" sz="1600" dirty="0">
                  <a:solidFill>
                    <a:schemeClr val="bg1"/>
                  </a:solidFill>
                  <a:latin typeface="Calibri" panose="020F0502020204030204" pitchFamily="34" charset="0"/>
                </a:rPr>
                <a:t>跳转到通行证网站注册账号</a:t>
              </a:r>
            </a:p>
          </p:txBody>
        </p:sp>
      </p:grpSp>
      <p:sp>
        <p:nvSpPr>
          <p:cNvPr id="27" name="右箭头 26"/>
          <p:cNvSpPr/>
          <p:nvPr/>
        </p:nvSpPr>
        <p:spPr>
          <a:xfrm>
            <a:off x="2124075" y="2259013"/>
            <a:ext cx="360363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grpSp>
        <p:nvGrpSpPr>
          <p:cNvPr id="3" name="组合 2"/>
          <p:cNvGrpSpPr>
            <a:grpSpLocks/>
          </p:cNvGrpSpPr>
          <p:nvPr/>
        </p:nvGrpSpPr>
        <p:grpSpPr bwMode="auto">
          <a:xfrm>
            <a:off x="2555875" y="1724025"/>
            <a:ext cx="1323975" cy="1368425"/>
            <a:chOff x="4709768" y="1596873"/>
            <a:chExt cx="1324532" cy="1368425"/>
          </a:xfrm>
        </p:grpSpPr>
        <p:sp>
          <p:nvSpPr>
            <p:cNvPr id="28" name="圆角矩形 27"/>
            <p:cNvSpPr/>
            <p:nvPr/>
          </p:nvSpPr>
          <p:spPr>
            <a:xfrm>
              <a:off x="4709768" y="1596873"/>
              <a:ext cx="1226066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5170" name="TextBox 17"/>
            <p:cNvSpPr txBox="1">
              <a:spLocks noChangeArrowheads="1"/>
            </p:cNvSpPr>
            <p:nvPr/>
          </p:nvSpPr>
          <p:spPr bwMode="auto">
            <a:xfrm>
              <a:off x="4737312" y="1694753"/>
              <a:ext cx="1296988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 dirty="0">
                  <a:solidFill>
                    <a:schemeClr val="bg1"/>
                  </a:solidFill>
                  <a:latin typeface="Calibri" panose="020F0502020204030204" pitchFamily="34" charset="0"/>
                </a:rPr>
                <a:t>通过前台登录，查询查看学籍信息和资格信息</a:t>
              </a:r>
            </a:p>
          </p:txBody>
        </p:sp>
      </p:grpSp>
      <p:sp>
        <p:nvSpPr>
          <p:cNvPr id="30" name="右箭头 29"/>
          <p:cNvSpPr/>
          <p:nvPr/>
        </p:nvSpPr>
        <p:spPr>
          <a:xfrm>
            <a:off x="4140200" y="2197100"/>
            <a:ext cx="360363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grpSp>
        <p:nvGrpSpPr>
          <p:cNvPr id="4" name="组合 3"/>
          <p:cNvGrpSpPr>
            <a:grpSpLocks/>
          </p:cNvGrpSpPr>
          <p:nvPr/>
        </p:nvGrpSpPr>
        <p:grpSpPr bwMode="auto">
          <a:xfrm>
            <a:off x="4783138" y="1695450"/>
            <a:ext cx="1301750" cy="1368425"/>
            <a:chOff x="6515100" y="1662113"/>
            <a:chExt cx="1301028" cy="1368425"/>
          </a:xfrm>
        </p:grpSpPr>
        <p:sp>
          <p:nvSpPr>
            <p:cNvPr id="31" name="圆角矩形 30"/>
            <p:cNvSpPr/>
            <p:nvPr/>
          </p:nvSpPr>
          <p:spPr>
            <a:xfrm>
              <a:off x="6515100" y="1662113"/>
              <a:ext cx="1224870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5168" name="TextBox 17"/>
            <p:cNvSpPr txBox="1">
              <a:spLocks noChangeArrowheads="1"/>
            </p:cNvSpPr>
            <p:nvPr/>
          </p:nvSpPr>
          <p:spPr bwMode="auto">
            <a:xfrm>
              <a:off x="6519141" y="1898283"/>
              <a:ext cx="1296987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 dirty="0">
                  <a:solidFill>
                    <a:schemeClr val="bg1"/>
                  </a:solidFill>
                  <a:latin typeface="Calibri" panose="020F0502020204030204" pitchFamily="34" charset="0"/>
                </a:rPr>
                <a:t>如需要，进行</a:t>
              </a:r>
              <a:r>
                <a:rPr lang="en-US" altLang="zh-CN" sz="1600" dirty="0">
                  <a:solidFill>
                    <a:schemeClr val="bg1"/>
                  </a:solidFill>
                  <a:latin typeface="Calibri" panose="020F0502020204030204" pitchFamily="34" charset="0"/>
                </a:rPr>
                <a:t>CET6</a:t>
              </a:r>
              <a:r>
                <a:rPr lang="zh-CN" altLang="en-US" sz="1600" dirty="0">
                  <a:solidFill>
                    <a:schemeClr val="bg1"/>
                  </a:solidFill>
                  <a:latin typeface="Calibri" panose="020F0502020204030204" pitchFamily="34" charset="0"/>
                </a:rPr>
                <a:t>资格复核</a:t>
              </a:r>
            </a:p>
          </p:txBody>
        </p:sp>
      </p:grpSp>
      <p:grpSp>
        <p:nvGrpSpPr>
          <p:cNvPr id="7" name="组合 6"/>
          <p:cNvGrpSpPr>
            <a:grpSpLocks/>
          </p:cNvGrpSpPr>
          <p:nvPr/>
        </p:nvGrpSpPr>
        <p:grpSpPr bwMode="auto">
          <a:xfrm>
            <a:off x="6842125" y="1668463"/>
            <a:ext cx="1330325" cy="1368425"/>
            <a:chOff x="881508" y="3542868"/>
            <a:chExt cx="1329556" cy="1368425"/>
          </a:xfrm>
        </p:grpSpPr>
        <p:sp>
          <p:nvSpPr>
            <p:cNvPr id="33" name="圆角矩形 32"/>
            <p:cNvSpPr/>
            <p:nvPr/>
          </p:nvSpPr>
          <p:spPr>
            <a:xfrm>
              <a:off x="881508" y="3542868"/>
              <a:ext cx="1224842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5166" name="TextBox 17"/>
            <p:cNvSpPr txBox="1">
              <a:spLocks noChangeArrowheads="1"/>
            </p:cNvSpPr>
            <p:nvPr/>
          </p:nvSpPr>
          <p:spPr bwMode="auto">
            <a:xfrm>
              <a:off x="914077" y="3783171"/>
              <a:ext cx="1296987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>
                  <a:solidFill>
                    <a:schemeClr val="bg1"/>
                  </a:solidFill>
                  <a:latin typeface="Calibri" panose="020F0502020204030204" pitchFamily="34" charset="0"/>
                </a:rPr>
                <a:t>确认无误，退出系统</a:t>
              </a:r>
            </a:p>
          </p:txBody>
        </p:sp>
      </p:grpSp>
      <p:grpSp>
        <p:nvGrpSpPr>
          <p:cNvPr id="6" name="组合 5"/>
          <p:cNvGrpSpPr>
            <a:grpSpLocks/>
          </p:cNvGrpSpPr>
          <p:nvPr/>
        </p:nvGrpSpPr>
        <p:grpSpPr bwMode="auto">
          <a:xfrm>
            <a:off x="611187" y="3468688"/>
            <a:ext cx="1261678" cy="1400767"/>
            <a:chOff x="2771774" y="3522663"/>
            <a:chExt cx="1260232" cy="1400767"/>
          </a:xfrm>
          <a:solidFill>
            <a:srgbClr val="93D500"/>
          </a:solidFill>
        </p:grpSpPr>
        <p:sp>
          <p:nvSpPr>
            <p:cNvPr id="36" name="圆角矩形 35"/>
            <p:cNvSpPr/>
            <p:nvPr/>
          </p:nvSpPr>
          <p:spPr>
            <a:xfrm>
              <a:off x="2771774" y="3522663"/>
              <a:ext cx="1260232" cy="1400767"/>
            </a:xfrm>
            <a:prstGeom prst="round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 sz="1600"/>
            </a:p>
          </p:txBody>
        </p:sp>
        <p:sp>
          <p:nvSpPr>
            <p:cNvPr id="16432" name="TextBox 17"/>
            <p:cNvSpPr txBox="1">
              <a:spLocks noChangeArrowheads="1"/>
            </p:cNvSpPr>
            <p:nvPr/>
          </p:nvSpPr>
          <p:spPr bwMode="auto">
            <a:xfrm>
              <a:off x="2783521" y="3690759"/>
              <a:ext cx="1211359" cy="107721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zh-CN" altLang="en-US" sz="16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通过前台登录，查询确认学籍信息和资格信息</a:t>
              </a:r>
              <a:endParaRPr lang="zh-CN" altLang="en-US" sz="160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2627313" y="3513138"/>
            <a:ext cx="1296987" cy="1368425"/>
            <a:chOff x="4643438" y="3522663"/>
            <a:chExt cx="1296987" cy="1368425"/>
          </a:xfrm>
        </p:grpSpPr>
        <p:sp>
          <p:nvSpPr>
            <p:cNvPr id="39" name="圆角矩形 38"/>
            <p:cNvSpPr/>
            <p:nvPr/>
          </p:nvSpPr>
          <p:spPr>
            <a:xfrm>
              <a:off x="4643438" y="3522663"/>
              <a:ext cx="1225550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 sz="1600"/>
            </a:p>
          </p:txBody>
        </p:sp>
        <p:sp>
          <p:nvSpPr>
            <p:cNvPr id="5164" name="TextBox 17"/>
            <p:cNvSpPr txBox="1">
              <a:spLocks noChangeArrowheads="1"/>
            </p:cNvSpPr>
            <p:nvPr/>
          </p:nvSpPr>
          <p:spPr bwMode="auto">
            <a:xfrm>
              <a:off x="4643438" y="3792538"/>
              <a:ext cx="1296987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>
                  <a:solidFill>
                    <a:schemeClr val="bg1"/>
                  </a:solidFill>
                  <a:latin typeface="Calibri" panose="020F0502020204030204" pitchFamily="34" charset="0"/>
                </a:rPr>
                <a:t>报考笔试科目并缴费</a:t>
              </a:r>
            </a:p>
          </p:txBody>
        </p:sp>
      </p:grpSp>
      <p:sp>
        <p:nvSpPr>
          <p:cNvPr id="5130" name="文本框 40"/>
          <p:cNvSpPr txBox="1">
            <a:spLocks noChangeArrowheads="1"/>
          </p:cNvSpPr>
          <p:nvPr/>
        </p:nvSpPr>
        <p:spPr bwMode="auto">
          <a:xfrm>
            <a:off x="8399463" y="3287713"/>
            <a:ext cx="460375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>
                <a:solidFill>
                  <a:schemeClr val="bg1"/>
                </a:solidFill>
                <a:latin typeface="Calibri" panose="020F0502020204030204" pitchFamily="34" charset="0"/>
              </a:rPr>
              <a:t>网报开始后</a:t>
            </a:r>
          </a:p>
        </p:txBody>
      </p:sp>
      <p:sp>
        <p:nvSpPr>
          <p:cNvPr id="5131" name="文本框 40"/>
          <p:cNvSpPr txBox="1">
            <a:spLocks noChangeArrowheads="1"/>
          </p:cNvSpPr>
          <p:nvPr/>
        </p:nvSpPr>
        <p:spPr bwMode="auto">
          <a:xfrm>
            <a:off x="8399463" y="1557338"/>
            <a:ext cx="461962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>
                <a:solidFill>
                  <a:schemeClr val="bg1"/>
                </a:solidFill>
                <a:latin typeface="Calibri" panose="020F0502020204030204" pitchFamily="34" charset="0"/>
              </a:rPr>
              <a:t>网报开始前</a:t>
            </a:r>
          </a:p>
        </p:txBody>
      </p:sp>
      <p:grpSp>
        <p:nvGrpSpPr>
          <p:cNvPr id="10" name="组合 9"/>
          <p:cNvGrpSpPr>
            <a:grpSpLocks/>
          </p:cNvGrpSpPr>
          <p:nvPr/>
        </p:nvGrpSpPr>
        <p:grpSpPr bwMode="auto">
          <a:xfrm>
            <a:off x="4859338" y="3502025"/>
            <a:ext cx="1296987" cy="1368425"/>
            <a:chOff x="970186" y="5229200"/>
            <a:chExt cx="1297558" cy="1368425"/>
          </a:xfrm>
        </p:grpSpPr>
        <p:sp>
          <p:nvSpPr>
            <p:cNvPr id="59" name="圆角矩形 58"/>
            <p:cNvSpPr/>
            <p:nvPr/>
          </p:nvSpPr>
          <p:spPr>
            <a:xfrm>
              <a:off x="970186" y="5229200"/>
              <a:ext cx="1226090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 sz="1600"/>
            </a:p>
          </p:txBody>
        </p:sp>
        <p:sp>
          <p:nvSpPr>
            <p:cNvPr id="5162" name="TextBox 17"/>
            <p:cNvSpPr txBox="1">
              <a:spLocks noChangeArrowheads="1"/>
            </p:cNvSpPr>
            <p:nvPr/>
          </p:nvSpPr>
          <p:spPr bwMode="auto">
            <a:xfrm>
              <a:off x="970756" y="5511800"/>
              <a:ext cx="1296988" cy="61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 dirty="0">
                  <a:solidFill>
                    <a:schemeClr val="bg1"/>
                  </a:solidFill>
                  <a:latin typeface="Calibri" panose="020F0502020204030204" pitchFamily="34" charset="0"/>
                </a:rPr>
                <a:t>报考口试科目并缴费</a:t>
              </a:r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</a:rPr>
                <a:t>	</a:t>
              </a:r>
              <a:endParaRPr lang="zh-CN" altLang="en-US" sz="180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61" name="右箭头 60"/>
          <p:cNvSpPr/>
          <p:nvPr/>
        </p:nvSpPr>
        <p:spPr>
          <a:xfrm>
            <a:off x="2101850" y="4108450"/>
            <a:ext cx="360363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grpSp>
        <p:nvGrpSpPr>
          <p:cNvPr id="8" name="组合 7"/>
          <p:cNvGrpSpPr>
            <a:grpSpLocks/>
          </p:cNvGrpSpPr>
          <p:nvPr/>
        </p:nvGrpSpPr>
        <p:grpSpPr bwMode="auto">
          <a:xfrm>
            <a:off x="6875463" y="3448050"/>
            <a:ext cx="1225550" cy="1368425"/>
            <a:chOff x="4714875" y="5302250"/>
            <a:chExt cx="1225551" cy="1368425"/>
          </a:xfrm>
        </p:grpSpPr>
        <p:sp>
          <p:nvSpPr>
            <p:cNvPr id="65" name="圆角矩形 64"/>
            <p:cNvSpPr/>
            <p:nvPr/>
          </p:nvSpPr>
          <p:spPr>
            <a:xfrm>
              <a:off x="4714875" y="5302250"/>
              <a:ext cx="1225551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5160" name="TextBox 17"/>
            <p:cNvSpPr txBox="1">
              <a:spLocks noChangeArrowheads="1"/>
            </p:cNvSpPr>
            <p:nvPr/>
          </p:nvSpPr>
          <p:spPr bwMode="auto">
            <a:xfrm>
              <a:off x="4787900" y="5511800"/>
              <a:ext cx="1119188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 dirty="0">
                  <a:solidFill>
                    <a:schemeClr val="bg1"/>
                  </a:solidFill>
                  <a:latin typeface="Calibri" panose="020F0502020204030204" pitchFamily="34" charset="0"/>
                </a:rPr>
                <a:t>确认支付状态，</a:t>
              </a:r>
              <a:endParaRPr lang="en-US" altLang="zh-CN" sz="160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 dirty="0">
                  <a:solidFill>
                    <a:schemeClr val="bg1"/>
                  </a:solidFill>
                  <a:latin typeface="Calibri" panose="020F0502020204030204" pitchFamily="34" charset="0"/>
                </a:rPr>
                <a:t>完成报名，退出系统</a:t>
              </a:r>
            </a:p>
          </p:txBody>
        </p:sp>
      </p:grpSp>
      <p:sp>
        <p:nvSpPr>
          <p:cNvPr id="67" name="右箭头 66"/>
          <p:cNvSpPr/>
          <p:nvPr/>
        </p:nvSpPr>
        <p:spPr>
          <a:xfrm>
            <a:off x="4138613" y="4000500"/>
            <a:ext cx="360362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grpSp>
        <p:nvGrpSpPr>
          <p:cNvPr id="9" name="组合 8"/>
          <p:cNvGrpSpPr>
            <a:grpSpLocks/>
          </p:cNvGrpSpPr>
          <p:nvPr/>
        </p:nvGrpSpPr>
        <p:grpSpPr bwMode="auto">
          <a:xfrm>
            <a:off x="685800" y="5156200"/>
            <a:ext cx="1296988" cy="1368425"/>
            <a:chOff x="6502399" y="5241925"/>
            <a:chExt cx="1296988" cy="1368425"/>
          </a:xfrm>
        </p:grpSpPr>
        <p:sp>
          <p:nvSpPr>
            <p:cNvPr id="68" name="圆角矩形 67"/>
            <p:cNvSpPr/>
            <p:nvPr/>
          </p:nvSpPr>
          <p:spPr>
            <a:xfrm>
              <a:off x="6515099" y="5241925"/>
              <a:ext cx="1225550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5158" name="TextBox 17"/>
            <p:cNvSpPr txBox="1">
              <a:spLocks noChangeArrowheads="1"/>
            </p:cNvSpPr>
            <p:nvPr/>
          </p:nvSpPr>
          <p:spPr bwMode="auto">
            <a:xfrm>
              <a:off x="6502399" y="5459155"/>
              <a:ext cx="129698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>
                  <a:solidFill>
                    <a:schemeClr val="bg1"/>
                  </a:solidFill>
                  <a:latin typeface="Calibri" panose="020F0502020204030204" pitchFamily="34" charset="0"/>
                </a:rPr>
                <a:t>通过前台登录</a:t>
              </a:r>
            </a:p>
          </p:txBody>
        </p:sp>
      </p:grpSp>
      <p:sp>
        <p:nvSpPr>
          <p:cNvPr id="5137" name="文本框 40"/>
          <p:cNvSpPr txBox="1">
            <a:spLocks noChangeArrowheads="1"/>
          </p:cNvSpPr>
          <p:nvPr/>
        </p:nvSpPr>
        <p:spPr bwMode="auto">
          <a:xfrm>
            <a:off x="8399463" y="5018088"/>
            <a:ext cx="460375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>
                <a:solidFill>
                  <a:schemeClr val="bg1"/>
                </a:solidFill>
                <a:latin typeface="Calibri" panose="020F0502020204030204" pitchFamily="34" charset="0"/>
              </a:rPr>
              <a:t>网报结束后</a:t>
            </a:r>
          </a:p>
        </p:txBody>
      </p:sp>
      <p:sp>
        <p:nvSpPr>
          <p:cNvPr id="54" name="右箭头 53"/>
          <p:cNvSpPr/>
          <p:nvPr/>
        </p:nvSpPr>
        <p:spPr>
          <a:xfrm>
            <a:off x="6299200" y="2244725"/>
            <a:ext cx="360363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grpSp>
        <p:nvGrpSpPr>
          <p:cNvPr id="55" name="组合 54"/>
          <p:cNvGrpSpPr>
            <a:grpSpLocks/>
          </p:cNvGrpSpPr>
          <p:nvPr/>
        </p:nvGrpSpPr>
        <p:grpSpPr bwMode="auto">
          <a:xfrm>
            <a:off x="2627313" y="5195888"/>
            <a:ext cx="1225550" cy="1368425"/>
            <a:chOff x="4644073" y="3522663"/>
            <a:chExt cx="1225550" cy="1368425"/>
          </a:xfrm>
        </p:grpSpPr>
        <p:sp>
          <p:nvSpPr>
            <p:cNvPr id="56" name="圆角矩形 55"/>
            <p:cNvSpPr/>
            <p:nvPr/>
          </p:nvSpPr>
          <p:spPr>
            <a:xfrm>
              <a:off x="4644073" y="3522663"/>
              <a:ext cx="1225550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5156" name="TextBox 17"/>
            <p:cNvSpPr txBox="1">
              <a:spLocks noChangeArrowheads="1"/>
            </p:cNvSpPr>
            <p:nvPr/>
          </p:nvSpPr>
          <p:spPr bwMode="auto">
            <a:xfrm>
              <a:off x="4652655" y="3843338"/>
              <a:ext cx="121602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>
                  <a:solidFill>
                    <a:schemeClr val="bg1"/>
                  </a:solidFill>
                  <a:latin typeface="Calibri" panose="020F0502020204030204" pitchFamily="34" charset="0"/>
                </a:rPr>
                <a:t>打印口试准考证</a:t>
              </a:r>
            </a:p>
          </p:txBody>
        </p:sp>
      </p:grpSp>
      <p:grpSp>
        <p:nvGrpSpPr>
          <p:cNvPr id="58" name="组合 57"/>
          <p:cNvGrpSpPr>
            <a:grpSpLocks/>
          </p:cNvGrpSpPr>
          <p:nvPr/>
        </p:nvGrpSpPr>
        <p:grpSpPr bwMode="auto">
          <a:xfrm>
            <a:off x="4822825" y="5151438"/>
            <a:ext cx="1262063" cy="1368425"/>
            <a:chOff x="4643438" y="3522663"/>
            <a:chExt cx="1261164" cy="1368425"/>
          </a:xfrm>
        </p:grpSpPr>
        <p:sp>
          <p:nvSpPr>
            <p:cNvPr id="63" name="圆角矩形 62"/>
            <p:cNvSpPr/>
            <p:nvPr/>
          </p:nvSpPr>
          <p:spPr>
            <a:xfrm>
              <a:off x="4643438" y="3522663"/>
              <a:ext cx="1226264" cy="1368425"/>
            </a:xfrm>
            <a:prstGeom prst="roundRect">
              <a:avLst/>
            </a:prstGeom>
            <a:solidFill>
              <a:srgbClr val="93D50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5154" name="TextBox 17"/>
            <p:cNvSpPr txBox="1">
              <a:spLocks noChangeArrowheads="1"/>
            </p:cNvSpPr>
            <p:nvPr/>
          </p:nvSpPr>
          <p:spPr bwMode="auto">
            <a:xfrm>
              <a:off x="4654048" y="3888457"/>
              <a:ext cx="1250554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1600">
                  <a:solidFill>
                    <a:schemeClr val="bg1"/>
                  </a:solidFill>
                  <a:latin typeface="Calibri" panose="020F0502020204030204" pitchFamily="34" charset="0"/>
                </a:rPr>
                <a:t>打印笔试准考证</a:t>
              </a:r>
            </a:p>
          </p:txBody>
        </p:sp>
      </p:grpSp>
      <p:grpSp>
        <p:nvGrpSpPr>
          <p:cNvPr id="71" name="组合 70"/>
          <p:cNvGrpSpPr>
            <a:grpSpLocks/>
          </p:cNvGrpSpPr>
          <p:nvPr/>
        </p:nvGrpSpPr>
        <p:grpSpPr bwMode="auto">
          <a:xfrm>
            <a:off x="6807200" y="5151438"/>
            <a:ext cx="1225550" cy="1368425"/>
            <a:chOff x="4643438" y="3522663"/>
            <a:chExt cx="1225549" cy="1368425"/>
          </a:xfrm>
          <a:solidFill>
            <a:srgbClr val="93D500"/>
          </a:solidFill>
        </p:grpSpPr>
        <p:sp>
          <p:nvSpPr>
            <p:cNvPr id="72" name="圆角矩形 71"/>
            <p:cNvSpPr/>
            <p:nvPr/>
          </p:nvSpPr>
          <p:spPr>
            <a:xfrm>
              <a:off x="4643438" y="3522663"/>
              <a:ext cx="1225549" cy="1368425"/>
            </a:xfrm>
            <a:prstGeom prst="round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/>
            </a:p>
          </p:txBody>
        </p:sp>
        <p:sp>
          <p:nvSpPr>
            <p:cNvPr id="16418" name="TextBox 17"/>
            <p:cNvSpPr txBox="1">
              <a:spLocks noChangeArrowheads="1"/>
            </p:cNvSpPr>
            <p:nvPr/>
          </p:nvSpPr>
          <p:spPr bwMode="auto">
            <a:xfrm>
              <a:off x="4678362" y="3792538"/>
              <a:ext cx="1114250" cy="8309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zh-CN" altLang="en-US" sz="16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退出系统，</a:t>
              </a:r>
              <a:endParaRPr lang="en-US" altLang="zh-CN" sz="1600" dirty="0" smtClean="0">
                <a:solidFill>
                  <a:schemeClr val="bg1"/>
                </a:solidFill>
                <a:latin typeface="Calibri" panose="020F0502020204030204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zh-CN" altLang="en-US" sz="16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完成系统使用</a:t>
              </a:r>
            </a:p>
          </p:txBody>
        </p:sp>
      </p:grpSp>
      <p:sp>
        <p:nvSpPr>
          <p:cNvPr id="74" name="右箭头 73"/>
          <p:cNvSpPr/>
          <p:nvPr/>
        </p:nvSpPr>
        <p:spPr>
          <a:xfrm>
            <a:off x="6427788" y="3994150"/>
            <a:ext cx="360362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75" name="右箭头 74"/>
          <p:cNvSpPr/>
          <p:nvPr/>
        </p:nvSpPr>
        <p:spPr>
          <a:xfrm>
            <a:off x="2128838" y="5775325"/>
            <a:ext cx="360362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76" name="右箭头 75"/>
          <p:cNvSpPr/>
          <p:nvPr/>
        </p:nvSpPr>
        <p:spPr>
          <a:xfrm>
            <a:off x="4178300" y="5789613"/>
            <a:ext cx="360363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77" name="右箭头 76"/>
          <p:cNvSpPr/>
          <p:nvPr/>
        </p:nvSpPr>
        <p:spPr>
          <a:xfrm>
            <a:off x="6310313" y="5684838"/>
            <a:ext cx="360362" cy="215900"/>
          </a:xfrm>
          <a:prstGeom prst="rightArrow">
            <a:avLst/>
          </a:prstGeom>
          <a:solidFill>
            <a:srgbClr val="93D5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5146" name="页脚占位符 3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6188" y="188913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1400" smtClean="0">
                <a:solidFill>
                  <a:srgbClr val="FF0000"/>
                </a:solidFill>
              </a:rPr>
              <a:t>考生</a:t>
            </a:r>
          </a:p>
        </p:txBody>
      </p:sp>
      <p:grpSp>
        <p:nvGrpSpPr>
          <p:cNvPr id="5147" name="Group 3"/>
          <p:cNvGrpSpPr>
            <a:grpSpLocks/>
          </p:cNvGrpSpPr>
          <p:nvPr/>
        </p:nvGrpSpPr>
        <p:grpSpPr bwMode="auto">
          <a:xfrm flipV="1">
            <a:off x="323850" y="933450"/>
            <a:ext cx="292100" cy="341313"/>
            <a:chOff x="0" y="0"/>
            <a:chExt cx="292996" cy="504056"/>
          </a:xfrm>
        </p:grpSpPr>
        <p:sp>
          <p:nvSpPr>
            <p:cNvPr id="5150" name="直接连接符 1068"/>
            <p:cNvSpPr>
              <a:spLocks noChangeShapeType="1"/>
            </p:cNvSpPr>
            <p:nvPr/>
          </p:nvSpPr>
          <p:spPr bwMode="auto">
            <a:xfrm>
              <a:off x="292995" y="0"/>
              <a:ext cx="1" cy="504056"/>
            </a:xfrm>
            <a:prstGeom prst="line">
              <a:avLst/>
            </a:prstGeom>
            <a:noFill/>
            <a:ln w="57150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1" name="直接连接符 79"/>
            <p:cNvSpPr>
              <a:spLocks noChangeShapeType="1"/>
            </p:cNvSpPr>
            <p:nvPr/>
          </p:nvSpPr>
          <p:spPr bwMode="auto">
            <a:xfrm>
              <a:off x="139562" y="144016"/>
              <a:ext cx="1" cy="360040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2" name="直接连接符 84"/>
            <p:cNvSpPr>
              <a:spLocks noChangeShapeType="1"/>
            </p:cNvSpPr>
            <p:nvPr/>
          </p:nvSpPr>
          <p:spPr bwMode="auto">
            <a:xfrm>
              <a:off x="0" y="324036"/>
              <a:ext cx="1" cy="180020"/>
            </a:xfrm>
            <a:prstGeom prst="line">
              <a:avLst/>
            </a:prstGeom>
            <a:noFill/>
            <a:ln w="57150">
              <a:solidFill>
                <a:srgbClr val="92D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148" name="文本框 3"/>
          <p:cNvSpPr txBox="1">
            <a:spLocks noChangeArrowheads="1"/>
          </p:cNvSpPr>
          <p:nvPr/>
        </p:nvSpPr>
        <p:spPr bwMode="auto">
          <a:xfrm>
            <a:off x="755650" y="831850"/>
            <a:ext cx="2924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考生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系统使用流程</a:t>
            </a:r>
          </a:p>
        </p:txBody>
      </p:sp>
      <p:sp>
        <p:nvSpPr>
          <p:cNvPr id="5149" name="灯片编号占位符 3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 smtClean="0">
                <a:solidFill>
                  <a:srgbClr val="000000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 animBg="1"/>
      <p:bldP spid="61" grpId="0" animBg="1"/>
      <p:bldP spid="67" grpId="0" animBg="1"/>
      <p:bldP spid="54" grpId="0" animBg="1"/>
      <p:bldP spid="74" grpId="0" animBg="1"/>
      <p:bldP spid="75" grpId="0" animBg="1"/>
      <p:bldP spid="76" grpId="0" animBg="1"/>
      <p:bldP spid="7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灯片编号占位符 3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 smtClean="0"/>
              <a:t>2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3850" y="1339850"/>
            <a:ext cx="8569325" cy="54107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CET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通行证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账号注册需要使用电子邮箱和手机号。</a:t>
            </a:r>
            <a:endParaRPr lang="en-US" altLang="zh-CN" b="1" kern="0" dirty="0" smtClean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在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通行证管理网站注册通行证账号时：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建议使用真实</a:t>
            </a:r>
            <a:r>
              <a:rPr lang="zh-CN" altLang="en-US" sz="1600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邮箱和手机号，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以免</a:t>
            </a:r>
            <a:r>
              <a:rPr lang="zh-CN" altLang="en-US" sz="1600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忘记密码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无法找回。</a:t>
            </a:r>
            <a:endParaRPr lang="en-US" altLang="zh-CN" sz="1600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注册后及时验证</a:t>
            </a:r>
            <a:r>
              <a:rPr lang="zh-CN" altLang="en-US" sz="1600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邮箱和手机号，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以免输错</a:t>
            </a:r>
            <a:r>
              <a:rPr lang="zh-CN" altLang="en-US" sz="1600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邮箱和手机号。</a:t>
            </a:r>
            <a:endParaRPr lang="en-US" altLang="zh-CN" sz="1600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600" b="1" kern="0" dirty="0" smtClean="0">
                <a:solidFill>
                  <a:srgbClr val="FF0000"/>
                </a:solidFill>
                <a:latin typeface="Arial"/>
                <a:ea typeface="宋体" charset="-122"/>
              </a:rPr>
              <a:t>账号</a:t>
            </a:r>
            <a:r>
              <a:rPr lang="zh-CN" altLang="en-US" sz="1600" b="1" kern="0" dirty="0">
                <a:solidFill>
                  <a:srgbClr val="FF0000"/>
                </a:solidFill>
                <a:latin typeface="Arial"/>
                <a:ea typeface="宋体" charset="-122"/>
              </a:rPr>
              <a:t>密码要求：不能小于</a:t>
            </a:r>
            <a:r>
              <a:rPr lang="en-US" altLang="zh-CN" sz="1600" b="1" kern="0" dirty="0">
                <a:solidFill>
                  <a:srgbClr val="FF0000"/>
                </a:solidFill>
                <a:latin typeface="Arial"/>
                <a:ea typeface="宋体" charset="-122"/>
              </a:rPr>
              <a:t>8</a:t>
            </a:r>
            <a:r>
              <a:rPr lang="zh-CN" altLang="en-US" sz="1600" b="1" kern="0" dirty="0">
                <a:solidFill>
                  <a:srgbClr val="FF0000"/>
                </a:solidFill>
                <a:latin typeface="Arial"/>
                <a:ea typeface="宋体" charset="-122"/>
              </a:rPr>
              <a:t>位，且必须同时要包含字母、数字和特殊字符（</a:t>
            </a:r>
            <a:r>
              <a:rPr lang="en-US" altLang="zh-CN" sz="1600" b="1" kern="0" dirty="0">
                <a:solidFill>
                  <a:srgbClr val="FF0000"/>
                </a:solidFill>
                <a:latin typeface="Arial"/>
                <a:ea typeface="宋体" charset="-122"/>
              </a:rPr>
              <a:t>!@#$%^&amp;*_-</a:t>
            </a:r>
            <a:r>
              <a:rPr lang="zh-CN" altLang="en-US" sz="1600" b="1" kern="0" dirty="0">
                <a:solidFill>
                  <a:srgbClr val="FF0000"/>
                </a:solidFill>
                <a:latin typeface="Arial"/>
                <a:ea typeface="宋体" charset="-122"/>
              </a:rPr>
              <a:t>）</a:t>
            </a:r>
            <a:r>
              <a:rPr lang="en-US" altLang="zh-CN" sz="1600" b="1" kern="0" dirty="0">
                <a:solidFill>
                  <a:srgbClr val="FF0000"/>
                </a:solidFill>
                <a:latin typeface="Arial"/>
                <a:ea typeface="宋体" charset="-122"/>
              </a:rPr>
              <a:t>3</a:t>
            </a:r>
            <a:r>
              <a:rPr lang="zh-CN" altLang="en-US" sz="1600" b="1" kern="0" dirty="0">
                <a:solidFill>
                  <a:srgbClr val="FF0000"/>
                </a:solidFill>
                <a:latin typeface="Arial"/>
                <a:ea typeface="宋体" charset="-122"/>
              </a:rPr>
              <a:t>种字符</a:t>
            </a:r>
            <a:r>
              <a:rPr lang="zh-CN" altLang="en-US" sz="1600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。</a:t>
            </a:r>
            <a:endParaRPr lang="en-US" altLang="zh-CN" sz="1600" b="1" kern="0" dirty="0" smtClean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rgbClr val="FF0000"/>
                </a:solidFill>
                <a:latin typeface="Arial"/>
                <a:ea typeface="宋体" charset="-122"/>
              </a:rPr>
              <a:t>管理员账号</a:t>
            </a:r>
            <a:r>
              <a:rPr lang="zh-CN" altLang="en-US" b="1" kern="0" dirty="0">
                <a:solidFill>
                  <a:srgbClr val="FF0000"/>
                </a:solidFill>
                <a:latin typeface="Arial"/>
                <a:ea typeface="宋体" charset="-122"/>
              </a:rPr>
              <a:t>密码要求：不能</a:t>
            </a:r>
            <a:r>
              <a:rPr lang="zh-CN" altLang="en-US" b="1" kern="0" dirty="0" smtClean="0">
                <a:solidFill>
                  <a:srgbClr val="FF0000"/>
                </a:solidFill>
                <a:latin typeface="Arial"/>
                <a:ea typeface="宋体" charset="-122"/>
              </a:rPr>
              <a:t>小于</a:t>
            </a:r>
            <a:r>
              <a:rPr lang="en-US" altLang="zh-CN" b="1" kern="0" dirty="0" smtClean="0">
                <a:solidFill>
                  <a:srgbClr val="FF0000"/>
                </a:solidFill>
                <a:latin typeface="Arial"/>
                <a:ea typeface="宋体" charset="-122"/>
              </a:rPr>
              <a:t>12</a:t>
            </a:r>
            <a:r>
              <a:rPr lang="zh-CN" altLang="en-US" b="1" kern="0" dirty="0" smtClean="0">
                <a:solidFill>
                  <a:srgbClr val="FF0000"/>
                </a:solidFill>
                <a:latin typeface="Arial"/>
                <a:ea typeface="宋体" charset="-122"/>
              </a:rPr>
              <a:t>位</a:t>
            </a:r>
            <a:r>
              <a:rPr lang="zh-CN" altLang="en-US" b="1" kern="0" dirty="0">
                <a:solidFill>
                  <a:srgbClr val="FF0000"/>
                </a:solidFill>
                <a:latin typeface="Arial"/>
                <a:ea typeface="宋体" charset="-122"/>
              </a:rPr>
              <a:t>，且必须同时要</a:t>
            </a:r>
            <a:r>
              <a:rPr lang="zh-CN" altLang="en-US" b="1" kern="0" dirty="0" smtClean="0">
                <a:solidFill>
                  <a:srgbClr val="FF0000"/>
                </a:solidFill>
                <a:latin typeface="Arial"/>
                <a:ea typeface="宋体" charset="-122"/>
              </a:rPr>
              <a:t>包含大写字母、小写、</a:t>
            </a:r>
            <a:r>
              <a:rPr lang="zh-CN" altLang="en-US" b="1" kern="0" dirty="0">
                <a:solidFill>
                  <a:srgbClr val="FF0000"/>
                </a:solidFill>
                <a:latin typeface="Arial"/>
                <a:ea typeface="宋体" charset="-122"/>
              </a:rPr>
              <a:t>数字和特殊字符（</a:t>
            </a:r>
            <a:r>
              <a:rPr lang="en-US" altLang="zh-CN" b="1" kern="0" dirty="0">
                <a:solidFill>
                  <a:srgbClr val="FF0000"/>
                </a:solidFill>
                <a:latin typeface="Arial"/>
                <a:ea typeface="宋体" charset="-122"/>
              </a:rPr>
              <a:t>!@#$%^&amp;*_-</a:t>
            </a:r>
            <a:r>
              <a:rPr lang="zh-CN" altLang="en-US" b="1" kern="0" dirty="0" smtClean="0">
                <a:solidFill>
                  <a:srgbClr val="FF0000"/>
                </a:solidFill>
                <a:latin typeface="Arial"/>
                <a:ea typeface="宋体" charset="-122"/>
              </a:rPr>
              <a:t>）</a:t>
            </a:r>
            <a:r>
              <a:rPr lang="en-US" altLang="zh-CN" b="1" kern="0" dirty="0" smtClean="0">
                <a:solidFill>
                  <a:srgbClr val="FF0000"/>
                </a:solidFill>
                <a:latin typeface="Arial"/>
                <a:ea typeface="宋体" charset="-122"/>
              </a:rPr>
              <a:t>4</a:t>
            </a:r>
            <a:r>
              <a:rPr lang="zh-CN" altLang="en-US" b="1" kern="0" dirty="0" smtClean="0">
                <a:solidFill>
                  <a:srgbClr val="FF0000"/>
                </a:solidFill>
                <a:latin typeface="Arial"/>
                <a:ea typeface="宋体" charset="-122"/>
              </a:rPr>
              <a:t>种</a:t>
            </a:r>
            <a:r>
              <a:rPr lang="zh-CN" altLang="en-US" b="1" kern="0" dirty="0">
                <a:solidFill>
                  <a:srgbClr val="FF0000"/>
                </a:solidFill>
                <a:latin typeface="Arial"/>
                <a:ea typeface="宋体" charset="-122"/>
              </a:rPr>
              <a:t>字符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。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如果报名后忘记，可以通过首页的</a:t>
            </a:r>
            <a:r>
              <a:rPr lang="en-US" altLang="zh-CN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《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找回已报名账号</a:t>
            </a:r>
            <a:r>
              <a:rPr lang="en-US" altLang="zh-CN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》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找回。</a:t>
            </a:r>
            <a:endParaRPr lang="en-US" altLang="zh-CN" b="1" kern="0" dirty="0" smtClean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通行证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账号可以在多个考次中使用；可以在考试中心下辖的同样使用通行证账号的其他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考试中使用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（如</a:t>
            </a: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NCRE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、</a:t>
            </a: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MHK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等） 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。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en-US" altLang="zh-CN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CET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考试前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的所有操作都在本系统进行，包括报名、缴费、打印准考证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。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请考生查看阅读首页的考试简介、考生须知、考试时间、报名流程、常见问题、特别提示、最新动态等信息。系统使用时有疑问可打右上角的客服电话或通过在线客服咨询。</a:t>
            </a:r>
            <a:endParaRPr lang="zh-CN" altLang="en-US" b="1" kern="0" dirty="0">
              <a:solidFill>
                <a:schemeClr val="bg1"/>
              </a:solidFill>
              <a:latin typeface="Arial"/>
              <a:ea typeface="宋体" charset="-122"/>
            </a:endParaRPr>
          </a:p>
        </p:txBody>
      </p:sp>
      <p:grpSp>
        <p:nvGrpSpPr>
          <p:cNvPr id="7172" name="Group 3"/>
          <p:cNvGrpSpPr>
            <a:grpSpLocks/>
          </p:cNvGrpSpPr>
          <p:nvPr/>
        </p:nvGrpSpPr>
        <p:grpSpPr bwMode="auto">
          <a:xfrm flipV="1">
            <a:off x="323850" y="933450"/>
            <a:ext cx="292100" cy="341313"/>
            <a:chOff x="0" y="0"/>
            <a:chExt cx="292996" cy="504056"/>
          </a:xfrm>
        </p:grpSpPr>
        <p:sp>
          <p:nvSpPr>
            <p:cNvPr id="7174" name="直接连接符 1068"/>
            <p:cNvSpPr>
              <a:spLocks noChangeShapeType="1"/>
            </p:cNvSpPr>
            <p:nvPr/>
          </p:nvSpPr>
          <p:spPr bwMode="auto">
            <a:xfrm>
              <a:off x="292995" y="0"/>
              <a:ext cx="1" cy="504056"/>
            </a:xfrm>
            <a:prstGeom prst="line">
              <a:avLst/>
            </a:prstGeom>
            <a:noFill/>
            <a:ln w="57150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5" name="直接连接符 79"/>
            <p:cNvSpPr>
              <a:spLocks noChangeShapeType="1"/>
            </p:cNvSpPr>
            <p:nvPr/>
          </p:nvSpPr>
          <p:spPr bwMode="auto">
            <a:xfrm>
              <a:off x="139562" y="144016"/>
              <a:ext cx="1" cy="360040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6" name="直接连接符 84"/>
            <p:cNvSpPr>
              <a:spLocks noChangeShapeType="1"/>
            </p:cNvSpPr>
            <p:nvPr/>
          </p:nvSpPr>
          <p:spPr bwMode="auto">
            <a:xfrm>
              <a:off x="0" y="324036"/>
              <a:ext cx="1" cy="180020"/>
            </a:xfrm>
            <a:prstGeom prst="line">
              <a:avLst/>
            </a:prstGeom>
            <a:noFill/>
            <a:ln w="57150">
              <a:solidFill>
                <a:srgbClr val="92D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173" name="文本框 3"/>
          <p:cNvSpPr txBox="1">
            <a:spLocks noChangeArrowheads="1"/>
          </p:cNvSpPr>
          <p:nvPr/>
        </p:nvSpPr>
        <p:spPr bwMode="auto">
          <a:xfrm>
            <a:off x="755650" y="831850"/>
            <a:ext cx="4303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考生系统使用注意事项</a:t>
            </a: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(1/3)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灯片编号占位符 3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 smtClean="0"/>
              <a:t>3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3850" y="1339850"/>
            <a:ext cx="8512175" cy="55030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在网上报名开始前、接到学校可进行信息资格确认的通知后，应及时登录系统进行信息资格确认和</a:t>
            </a:r>
            <a:r>
              <a:rPr lang="en-US" altLang="zh-CN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CET6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报考资格复核申请，并且无法进行报名信息保存。</a:t>
            </a:r>
            <a:endParaRPr lang="en-US" altLang="zh-CN" b="1" kern="0" dirty="0" smtClean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关于</a:t>
            </a: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CET6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资格复核申请：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可以在</a:t>
            </a:r>
            <a:r>
              <a:rPr lang="en-US" altLang="zh-CN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《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资格确认</a:t>
            </a:r>
            <a:r>
              <a:rPr lang="en-US" altLang="zh-CN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》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页面申请，也可以在完成笔试报考后在</a:t>
            </a:r>
            <a:r>
              <a:rPr lang="en-US" altLang="zh-CN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《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报名信息</a:t>
            </a:r>
            <a:r>
              <a:rPr lang="en-US" altLang="zh-CN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》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页面申请。</a:t>
            </a:r>
            <a:endParaRPr lang="en-US" altLang="zh-CN" sz="1600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申请时需提供通过</a:t>
            </a:r>
            <a:r>
              <a:rPr lang="en-US" altLang="zh-CN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CET4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的准考证号（成绩</a:t>
            </a:r>
            <a:r>
              <a:rPr lang="en-US" altLang="zh-CN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425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分及以上）。</a:t>
            </a:r>
            <a:endParaRPr lang="en-US" altLang="zh-CN" sz="1600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en-US" altLang="zh-CN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2005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年之前通过</a:t>
            </a:r>
            <a:r>
              <a:rPr lang="en-US" altLang="zh-CN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CET4</a:t>
            </a: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的考生需要联系学校老师，让学校老师代为申请复核。</a:t>
            </a:r>
            <a:endParaRPr lang="en-US" altLang="zh-CN" sz="1600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如果申请考生学籍库证件号与提供的准考证号对应的证件号一致，无论姓名是否一致，系统自动复核通过。</a:t>
            </a:r>
            <a:endParaRPr lang="en-US" altLang="zh-CN" sz="1600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如果申请考生学籍库证件号与提供的准考证号对应的证件号不一致，姓名一致，系统无法判定为同一个人，复核状态会变为“未复核”，需要考生根据学校相关规定，携带相关证明，到学校管理员处进行手动复核。</a:t>
            </a:r>
            <a:endParaRPr lang="en-US" altLang="zh-CN" sz="1600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800100" lvl="1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600" b="1" kern="0" dirty="0">
                <a:solidFill>
                  <a:schemeClr val="bg1"/>
                </a:solidFill>
                <a:latin typeface="Arial"/>
                <a:ea typeface="宋体" charset="-122"/>
              </a:rPr>
              <a:t>如果申请考生学籍库证件号、姓名都不与提交的准考证号对应的证件号、姓名一致，则无法提交申请</a:t>
            </a:r>
            <a:r>
              <a:rPr lang="zh-CN" altLang="en-US" sz="1600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。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网上报名开始后考生可以保存报名信息、报考科目、缴费。</a:t>
            </a:r>
            <a:endParaRPr lang="en-US" altLang="zh-CN" b="1" kern="0" dirty="0" smtClean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考生如果发现个人信息有问题，请不要确认报名信息，应及时联系对应考点管理员进行更改。</a:t>
            </a:r>
            <a:endParaRPr lang="en-US" altLang="zh-CN" b="1" kern="0" dirty="0" smtClean="0">
              <a:solidFill>
                <a:schemeClr val="bg1"/>
              </a:solidFill>
              <a:latin typeface="Arial"/>
              <a:ea typeface="宋体" charset="-122"/>
            </a:endParaRPr>
          </a:p>
        </p:txBody>
      </p:sp>
      <p:grpSp>
        <p:nvGrpSpPr>
          <p:cNvPr id="9220" name="Group 3"/>
          <p:cNvGrpSpPr>
            <a:grpSpLocks/>
          </p:cNvGrpSpPr>
          <p:nvPr/>
        </p:nvGrpSpPr>
        <p:grpSpPr bwMode="auto">
          <a:xfrm flipV="1">
            <a:off x="323850" y="933450"/>
            <a:ext cx="292100" cy="341313"/>
            <a:chOff x="0" y="0"/>
            <a:chExt cx="292996" cy="504056"/>
          </a:xfrm>
        </p:grpSpPr>
        <p:sp>
          <p:nvSpPr>
            <p:cNvPr id="9222" name="直接连接符 1068"/>
            <p:cNvSpPr>
              <a:spLocks noChangeShapeType="1"/>
            </p:cNvSpPr>
            <p:nvPr/>
          </p:nvSpPr>
          <p:spPr bwMode="auto">
            <a:xfrm>
              <a:off x="292995" y="0"/>
              <a:ext cx="1" cy="504056"/>
            </a:xfrm>
            <a:prstGeom prst="line">
              <a:avLst/>
            </a:prstGeom>
            <a:noFill/>
            <a:ln w="57150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23" name="直接连接符 79"/>
            <p:cNvSpPr>
              <a:spLocks noChangeShapeType="1"/>
            </p:cNvSpPr>
            <p:nvPr/>
          </p:nvSpPr>
          <p:spPr bwMode="auto">
            <a:xfrm>
              <a:off x="139562" y="144016"/>
              <a:ext cx="1" cy="360040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24" name="直接连接符 84"/>
            <p:cNvSpPr>
              <a:spLocks noChangeShapeType="1"/>
            </p:cNvSpPr>
            <p:nvPr/>
          </p:nvSpPr>
          <p:spPr bwMode="auto">
            <a:xfrm>
              <a:off x="0" y="324036"/>
              <a:ext cx="1" cy="180020"/>
            </a:xfrm>
            <a:prstGeom prst="line">
              <a:avLst/>
            </a:prstGeom>
            <a:noFill/>
            <a:ln w="57150">
              <a:solidFill>
                <a:srgbClr val="92D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221" name="文本框 3"/>
          <p:cNvSpPr txBox="1">
            <a:spLocks noChangeArrowheads="1"/>
          </p:cNvSpPr>
          <p:nvPr/>
        </p:nvSpPr>
        <p:spPr bwMode="auto">
          <a:xfrm>
            <a:off x="755650" y="831850"/>
            <a:ext cx="4303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考生系统使用注意事项</a:t>
            </a: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(2/3)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3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 smtClean="0"/>
              <a:t>4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3850" y="1339850"/>
            <a:ext cx="8512175" cy="55215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报考科目时，需先报考笔试，才可以报考对应科目的口试。</a:t>
            </a:r>
            <a:endParaRPr lang="en-US" altLang="zh-CN" b="1" kern="0" dirty="0" smtClean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在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网上报名时间内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，未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支付的科目可以随时修改；已支付的科目不可以修改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，也不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可以取消。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考生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报考后未缴费科目，将在</a:t>
            </a: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24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小时后被系统自动删除；如果报考科目全部被删除，考生通过网上报名确认的报名信息也将在</a:t>
            </a: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24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小时后删除。只要在网上报名时间内，且存在容量，考生可以重新报考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。</a:t>
            </a:r>
            <a:endParaRPr lang="en-US" altLang="zh-CN" b="1" kern="0" dirty="0" smtClean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缴费时，需先成功支付笔试，才能支付对应科目的口试。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考生科目报名成功的唯一标识是：对应科目的支付状态为“已支付”。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缴费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时，银行扣费成功，但系统显示科目支付状态为“未支付” ，不要重复缴费，可点击“更新”按钮更新支付状态。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网上打印口试准考证、笔试准考证入口：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lvl="1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defRPr/>
            </a:pP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	1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：登录账号和密码登录系统。如果忘记了通行证密码可以通过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邮箱或者手机号重置；如果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忘记了通行证可以通过</a:t>
            </a: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《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找回已报名账号</a:t>
            </a: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》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找回，或通过打客服</a:t>
            </a:r>
            <a:r>
              <a:rPr lang="zh-CN" altLang="en-US" b="1" kern="0" dirty="0" smtClean="0">
                <a:solidFill>
                  <a:schemeClr val="bg1"/>
                </a:solidFill>
                <a:latin typeface="Arial"/>
                <a:ea typeface="宋体" charset="-122"/>
              </a:rPr>
              <a:t>电话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找回。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  <a:p>
            <a:pPr lvl="1" eaLnBrk="1" hangingPunct="1">
              <a:lnSpc>
                <a:spcPct val="120000"/>
              </a:lnSpc>
              <a:spcBef>
                <a:spcPct val="20000"/>
              </a:spcBef>
              <a:buClr>
                <a:srgbClr val="5B8CC1"/>
              </a:buClr>
              <a:defRPr/>
            </a:pPr>
            <a:r>
              <a:rPr lang="en-US" altLang="zh-CN" b="1" kern="0" dirty="0">
                <a:solidFill>
                  <a:schemeClr val="bg1"/>
                </a:solidFill>
                <a:latin typeface="Arial"/>
                <a:ea typeface="宋体" charset="-122"/>
              </a:rPr>
              <a:t>      2</a:t>
            </a:r>
            <a:r>
              <a:rPr lang="zh-CN" altLang="en-US" b="1" kern="0" dirty="0">
                <a:solidFill>
                  <a:schemeClr val="bg1"/>
                </a:solidFill>
                <a:latin typeface="Arial"/>
                <a:ea typeface="宋体" charset="-122"/>
              </a:rPr>
              <a:t>：快速打印准考证，需要输入姓名和证件号。</a:t>
            </a:r>
            <a:endParaRPr lang="en-US" altLang="zh-CN" b="1" kern="0" dirty="0">
              <a:solidFill>
                <a:schemeClr val="bg1"/>
              </a:solidFill>
              <a:latin typeface="Arial"/>
              <a:ea typeface="宋体" charset="-122"/>
            </a:endParaRPr>
          </a:p>
        </p:txBody>
      </p:sp>
      <p:grpSp>
        <p:nvGrpSpPr>
          <p:cNvPr id="11268" name="Group 3"/>
          <p:cNvGrpSpPr>
            <a:grpSpLocks/>
          </p:cNvGrpSpPr>
          <p:nvPr/>
        </p:nvGrpSpPr>
        <p:grpSpPr bwMode="auto">
          <a:xfrm flipV="1">
            <a:off x="323850" y="933450"/>
            <a:ext cx="292100" cy="341313"/>
            <a:chOff x="0" y="0"/>
            <a:chExt cx="292996" cy="504056"/>
          </a:xfrm>
        </p:grpSpPr>
        <p:sp>
          <p:nvSpPr>
            <p:cNvPr id="11270" name="直接连接符 1068"/>
            <p:cNvSpPr>
              <a:spLocks noChangeShapeType="1"/>
            </p:cNvSpPr>
            <p:nvPr/>
          </p:nvSpPr>
          <p:spPr bwMode="auto">
            <a:xfrm>
              <a:off x="292995" y="0"/>
              <a:ext cx="1" cy="504056"/>
            </a:xfrm>
            <a:prstGeom prst="line">
              <a:avLst/>
            </a:prstGeom>
            <a:noFill/>
            <a:ln w="57150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1" name="直接连接符 79"/>
            <p:cNvSpPr>
              <a:spLocks noChangeShapeType="1"/>
            </p:cNvSpPr>
            <p:nvPr/>
          </p:nvSpPr>
          <p:spPr bwMode="auto">
            <a:xfrm>
              <a:off x="139562" y="144016"/>
              <a:ext cx="1" cy="360040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2" name="直接连接符 84"/>
            <p:cNvSpPr>
              <a:spLocks noChangeShapeType="1"/>
            </p:cNvSpPr>
            <p:nvPr/>
          </p:nvSpPr>
          <p:spPr bwMode="auto">
            <a:xfrm>
              <a:off x="0" y="324036"/>
              <a:ext cx="1" cy="180020"/>
            </a:xfrm>
            <a:prstGeom prst="line">
              <a:avLst/>
            </a:prstGeom>
            <a:noFill/>
            <a:ln w="57150">
              <a:solidFill>
                <a:srgbClr val="92D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269" name="文本框 3"/>
          <p:cNvSpPr txBox="1">
            <a:spLocks noChangeArrowheads="1"/>
          </p:cNvSpPr>
          <p:nvPr/>
        </p:nvSpPr>
        <p:spPr bwMode="auto">
          <a:xfrm>
            <a:off x="755650" y="831850"/>
            <a:ext cx="4303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考生系统使用注意事项</a:t>
            </a: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(3/3)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灯片编号占位符 3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 smtClean="0"/>
              <a:t>18</a:t>
            </a:r>
          </a:p>
        </p:txBody>
      </p:sp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3851275" y="2492375"/>
            <a:ext cx="2233613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7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ea-1">
  <a:themeElements>
    <a:clrScheme name="neea-1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FFFF00"/>
      </a:folHlink>
    </a:clrScheme>
    <a:fontScheme name="neea-1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prstDash val="dash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neea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ea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ea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ea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ea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ea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ea-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3108</TotalTime>
  <Pages>0</Pages>
  <Words>799</Words>
  <Characters>0</Characters>
  <Application>Microsoft Office PowerPoint</Application>
  <DocSecurity>0</DocSecurity>
  <PresentationFormat>全屏显示(4:3)</PresentationFormat>
  <Lines>0</Lines>
  <Paragraphs>65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华文楷体</vt:lpstr>
      <vt:lpstr>宋体</vt:lpstr>
      <vt:lpstr>微软雅黑</vt:lpstr>
      <vt:lpstr>Arial</vt:lpstr>
      <vt:lpstr>Calibri</vt:lpstr>
      <vt:lpstr>Wingdings</vt:lpstr>
      <vt:lpstr>neea-1</vt:lpstr>
      <vt:lpstr>全国大学英语四、六级考试 （CET） 新版考务管理系统培训会 （考生端操作）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NCRE二级无纸化 考试报名</dc:title>
  <dc:subject/>
  <dc:creator>YangYing</dc:creator>
  <cp:keywords/>
  <dc:description/>
  <cp:lastModifiedBy>hobby lv</cp:lastModifiedBy>
  <cp:revision>497</cp:revision>
  <dcterms:created xsi:type="dcterms:W3CDTF">2017-02-15T01:44:50Z</dcterms:created>
  <dcterms:modified xsi:type="dcterms:W3CDTF">2020-06-05T06:22:51Z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2052-10.1.0.5511</vt:lpwstr>
  </property>
</Properties>
</file>